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8" r:id="rId3"/>
    <p:sldId id="272" r:id="rId4"/>
    <p:sldId id="259" r:id="rId5"/>
    <p:sldId id="265" r:id="rId6"/>
    <p:sldId id="276" r:id="rId7"/>
    <p:sldId id="277" r:id="rId8"/>
    <p:sldId id="285" r:id="rId9"/>
    <p:sldId id="266" r:id="rId10"/>
    <p:sldId id="279" r:id="rId11"/>
    <p:sldId id="280" r:id="rId12"/>
    <p:sldId id="267" r:id="rId13"/>
    <p:sldId id="268" r:id="rId14"/>
    <p:sldId id="281" r:id="rId15"/>
    <p:sldId id="269" r:id="rId16"/>
    <p:sldId id="270" r:id="rId17"/>
    <p:sldId id="282" r:id="rId18"/>
    <p:sldId id="283" r:id="rId19"/>
    <p:sldId id="271" r:id="rId20"/>
    <p:sldId id="287" r:id="rId21"/>
    <p:sldId id="286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00A200"/>
    <a:srgbClr val="00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64" autoAdjust="0"/>
    <p:restoredTop sz="94660"/>
  </p:normalViewPr>
  <p:slideViewPr>
    <p:cSldViewPr>
      <p:cViewPr varScale="1">
        <p:scale>
          <a:sx n="69" d="100"/>
          <a:sy n="69" d="100"/>
        </p:scale>
        <p:origin x="6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275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AF3ACE9-3548-40B2-8E89-76416CF05E35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8575" y="404813"/>
            <a:ext cx="6297613" cy="647700"/>
          </a:xfrm>
          <a:effectLst>
            <a:outerShdw dist="17961" dir="2700000" algn="ctr" rotWithShape="0">
              <a:schemeClr val="tx1"/>
            </a:outerShdw>
          </a:effectLst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8575" y="1082675"/>
            <a:ext cx="6297613" cy="546100"/>
          </a:xfrm>
          <a:effectLst>
            <a:outerShdw dist="17961" dir="2700000" algn="ctr" rotWithShape="0">
              <a:schemeClr val="tx1"/>
            </a:outerShdw>
          </a:effectLst>
        </p:spPr>
        <p:txBody>
          <a:bodyPr/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02475" y="333375"/>
            <a:ext cx="1862138" cy="62642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11300" y="333375"/>
            <a:ext cx="5438775" cy="62642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11300" y="1268413"/>
            <a:ext cx="3649663" cy="53292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13363" y="1268413"/>
            <a:ext cx="3651250" cy="53292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11300" y="333375"/>
            <a:ext cx="7453313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11300" y="1268413"/>
            <a:ext cx="7453313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rtl="0" fontAlgn="base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gif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91680" y="980728"/>
            <a:ext cx="6840760" cy="1728192"/>
          </a:xfrm>
          <a:noFill/>
        </p:spPr>
        <p:txBody>
          <a:bodyPr/>
          <a:lstStyle/>
          <a:p>
            <a:pPr algn="r"/>
            <a:r>
              <a:rPr lang="en-US" sz="6000" b="1" cap="none" spc="0" dirty="0">
                <a:ln w="2857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ritannic Bold" pitchFamily="34" charset="0"/>
              </a:rPr>
              <a:t>Introduction to Golf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ow to Build a Hickory Golf Play Set – The Society of Hickory Golfers">
            <a:extLst>
              <a:ext uri="{FF2B5EF4-FFF2-40B4-BE49-F238E27FC236}">
                <a16:creationId xmlns:a16="http://schemas.microsoft.com/office/drawing/2014/main" id="{3305CF03-EAAB-4963-B243-7B61A7A48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4678" y="2213864"/>
            <a:ext cx="5616623" cy="2142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132 Vintage Golf Clubs Photos - Free &amp; Royalty-Free Stock Photos from  Dreamstime">
            <a:extLst>
              <a:ext uri="{FF2B5EF4-FFF2-40B4-BE49-F238E27FC236}">
                <a16:creationId xmlns:a16="http://schemas.microsoft.com/office/drawing/2014/main" id="{244CF63F-FC0F-4BBD-9076-368EB040A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76672"/>
            <a:ext cx="220315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ow Much Are Old Antique Wooden Hickory Golf Clubs Worth? – Wisconsin  Hickory Golfers">
            <a:extLst>
              <a:ext uri="{FF2B5EF4-FFF2-40B4-BE49-F238E27FC236}">
                <a16:creationId xmlns:a16="http://schemas.microsoft.com/office/drawing/2014/main" id="{2C0B21C9-A19B-49FA-A522-1CFE52829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57754" y="2114854"/>
            <a:ext cx="5616624" cy="234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458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uy Titleist 915D2 + ap1712 716 club golf clubs golf sets bar for men male  in Cheap Price on Alibaba.com">
            <a:extLst>
              <a:ext uri="{FF2B5EF4-FFF2-40B4-BE49-F238E27FC236}">
                <a16:creationId xmlns:a16="http://schemas.microsoft.com/office/drawing/2014/main" id="{F617922D-BC5F-485D-B8BD-F61078647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2028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uy Ping g252013 new golf clubs golf sets bar full set of golf clubs for  men free shipping in Cheap Price on Alibaba.com">
            <a:extLst>
              <a:ext uri="{FF2B5EF4-FFF2-40B4-BE49-F238E27FC236}">
                <a16:creationId xmlns:a16="http://schemas.microsoft.com/office/drawing/2014/main" id="{148F81DB-DE1A-4CAF-9E82-E3A86591E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271" y="3573016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he $75,000 set of golf clubs - MarketWatch">
            <a:extLst>
              <a:ext uri="{FF2B5EF4-FFF2-40B4-BE49-F238E27FC236}">
                <a16:creationId xmlns:a16="http://schemas.microsoft.com/office/drawing/2014/main" id="{643FE113-D9E0-4311-9326-D3D5B7D35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3430623"/>
            <a:ext cx="4020789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F133F747-890E-4D0B-A9B9-70DE9DFE7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3245"/>
            <a:ext cx="4020788" cy="240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300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899592" y="1274960"/>
            <a:ext cx="6264696" cy="193647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black"/>
                </a:solidFill>
              </a:rPr>
              <a:t> a round, flat piece of metal or plastic</a:t>
            </a:r>
          </a:p>
          <a:p>
            <a:r>
              <a:rPr lang="en-US" dirty="0">
                <a:solidFill>
                  <a:prstClr val="black"/>
                </a:solidFill>
              </a:rPr>
              <a:t>Replaceable by  a small coin such as a penny</a:t>
            </a:r>
          </a:p>
          <a:p>
            <a:r>
              <a:rPr lang="en-US" dirty="0">
                <a:solidFill>
                  <a:schemeClr val="tx2"/>
                </a:solidFill>
              </a:rPr>
              <a:t>used on putting greens to </a:t>
            </a:r>
            <a:r>
              <a:rPr lang="en-US" b="1" dirty="0">
                <a:solidFill>
                  <a:schemeClr val="tx2"/>
                </a:solidFill>
              </a:rPr>
              <a:t>mark</a:t>
            </a:r>
            <a:r>
              <a:rPr lang="en-US" dirty="0">
                <a:solidFill>
                  <a:schemeClr val="tx2"/>
                </a:solidFill>
              </a:rPr>
              <a:t> the position of a player's </a:t>
            </a:r>
            <a:r>
              <a:rPr lang="en-US" b="1" dirty="0">
                <a:solidFill>
                  <a:schemeClr val="tx2"/>
                </a:solidFill>
              </a:rPr>
              <a:t>ball</a:t>
            </a:r>
            <a:r>
              <a:rPr lang="en-US" dirty="0">
                <a:solidFill>
                  <a:schemeClr val="tx2"/>
                </a:solidFill>
              </a:rPr>
              <a:t> so that he or she will be able to remove their </a:t>
            </a:r>
            <a:r>
              <a:rPr lang="en-US" b="1" dirty="0">
                <a:solidFill>
                  <a:schemeClr val="tx2"/>
                </a:solidFill>
              </a:rPr>
              <a:t>golf ball</a:t>
            </a:r>
            <a:r>
              <a:rPr lang="en-US" dirty="0">
                <a:solidFill>
                  <a:schemeClr val="tx2"/>
                </a:solidFill>
              </a:rPr>
              <a:t> to allow another player to putt without obstruction.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AAAC9B-A8EA-4A22-A7A7-62EC6FCE5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Ball Marker</a:t>
            </a:r>
            <a:endParaRPr lang="en-MY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C99F0A4-B3FE-484A-B32C-2B8837CD8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812" y="3239565"/>
            <a:ext cx="6642288" cy="359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49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 support a stationary ball so that the player can strike it</a:t>
            </a:r>
          </a:p>
          <a:p>
            <a:r>
              <a:rPr lang="en-US" dirty="0"/>
              <a:t>The teeing ground</a:t>
            </a:r>
          </a:p>
          <a:p>
            <a:r>
              <a:rPr lang="en-US" dirty="0"/>
              <a:t>Tee shot</a:t>
            </a:r>
          </a:p>
          <a:p>
            <a:r>
              <a:rPr lang="en-US" dirty="0"/>
              <a:t>Local or seasonal rules</a:t>
            </a:r>
          </a:p>
          <a:p>
            <a:r>
              <a:rPr lang="en-US" dirty="0"/>
              <a:t>5.4 cm long</a:t>
            </a:r>
          </a:p>
          <a:p>
            <a:r>
              <a:rPr lang="en-US" dirty="0"/>
              <a:t>Wood or durable plastic</a:t>
            </a:r>
          </a:p>
          <a:p>
            <a:r>
              <a:rPr lang="en-US" dirty="0"/>
              <a:t>Must not longer than 101.6 mm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3" y="3173913"/>
            <a:ext cx="2517968" cy="291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04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5pcs Colorful Plastic Golf Tee Step Down Graduated Castle Tee Height  Control 20mm Diameter for Golf Accessories #281460| | - AliExpress">
            <a:extLst>
              <a:ext uri="{FF2B5EF4-FFF2-40B4-BE49-F238E27FC236}">
                <a16:creationId xmlns:a16="http://schemas.microsoft.com/office/drawing/2014/main" id="{827BDF25-646D-487D-9C7A-359AE9E29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1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the Best Golf Tee You Can Buy">
            <a:extLst>
              <a:ext uri="{FF2B5EF4-FFF2-40B4-BE49-F238E27FC236}">
                <a16:creationId xmlns:a16="http://schemas.microsoft.com/office/drawing/2014/main" id="{D5771C14-7FC9-4DD6-BD67-D3103620D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418" y="490464"/>
            <a:ext cx="2520000" cy="244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ZHONG78 Golf Accessories 79mm Golf Training Golf Practice Golfer Gift Golf  Tees Golf Ball Holder Magnetic Training Ball Tee | Lazada">
            <a:extLst>
              <a:ext uri="{FF2B5EF4-FFF2-40B4-BE49-F238E27FC236}">
                <a16:creationId xmlns:a16="http://schemas.microsoft.com/office/drawing/2014/main" id="{3C154581-0B50-4A2B-BF0D-8531F172A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667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Golf Accessories &amp; Golftrainingstools, KOVISS Golf Europe">
            <a:extLst>
              <a:ext uri="{FF2B5EF4-FFF2-40B4-BE49-F238E27FC236}">
                <a16:creationId xmlns:a16="http://schemas.microsoft.com/office/drawing/2014/main" id="{BA8C2B59-D5B7-4649-A706-73E27EFC6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926055"/>
            <a:ext cx="4949462" cy="193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093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6599" y="4467499"/>
            <a:ext cx="1792877" cy="23905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969" y="836712"/>
            <a:ext cx="3143250" cy="3143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Golf Bag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6781" y="1290731"/>
            <a:ext cx="344043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Nylon, canvas and/or leather, with plastic or metal reinforcement and framing</a:t>
            </a:r>
          </a:p>
          <a:p>
            <a:r>
              <a:rPr lang="en-US" dirty="0"/>
              <a:t>Carry Bags</a:t>
            </a:r>
          </a:p>
          <a:p>
            <a:pPr lvl="1"/>
            <a:r>
              <a:rPr lang="en-US" dirty="0"/>
              <a:t>Sunday Bags</a:t>
            </a:r>
          </a:p>
          <a:p>
            <a:pPr lvl="1"/>
            <a:r>
              <a:rPr lang="en-US" dirty="0"/>
              <a:t>Stand Bags</a:t>
            </a:r>
          </a:p>
          <a:p>
            <a:r>
              <a:rPr lang="en-US" dirty="0"/>
              <a:t>Cart Bags</a:t>
            </a:r>
          </a:p>
          <a:p>
            <a:r>
              <a:rPr lang="en-US" dirty="0"/>
              <a:t>Staff Bags</a:t>
            </a:r>
          </a:p>
          <a:p>
            <a:r>
              <a:rPr lang="en-US" dirty="0"/>
              <a:t>Travel Bags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r="21857"/>
          <a:stretch/>
        </p:blipFill>
        <p:spPr>
          <a:xfrm>
            <a:off x="7740351" y="4467497"/>
            <a:ext cx="1008000" cy="24139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823" y="4450217"/>
            <a:ext cx="1727460" cy="23032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0560" y="4448992"/>
            <a:ext cx="1806756" cy="24090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1214" y="143421"/>
            <a:ext cx="1552677" cy="20702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3122" y="2070236"/>
            <a:ext cx="1656365" cy="220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1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Golf Cart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1" y="1825625"/>
            <a:ext cx="5887565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small vehicle designed originally to carry two golfers and their golf clubs</a:t>
            </a:r>
          </a:p>
          <a:p>
            <a:r>
              <a:rPr lang="en-US" dirty="0"/>
              <a:t> speeds less than 15 mph (24 km/h)</a:t>
            </a:r>
          </a:p>
          <a:p>
            <a:r>
              <a:rPr lang="en-US" dirty="0"/>
              <a:t> under US$1,000 to well over US$20,000</a:t>
            </a:r>
          </a:p>
          <a:p>
            <a:r>
              <a:rPr lang="en-US" dirty="0"/>
              <a:t>electrically powered, gasoline-powered variants</a:t>
            </a:r>
          </a:p>
          <a:p>
            <a:r>
              <a:rPr lang="en-US" dirty="0"/>
              <a:t>minimum age to drive a golf cart 13 – 15 years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2100" y="0"/>
            <a:ext cx="2441901" cy="21597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232" y="1974200"/>
            <a:ext cx="2483768" cy="24419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0233" y="4416101"/>
            <a:ext cx="2504780" cy="250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7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uggy Malaysia l Golf Buggy | Golf Buggy Malaysia | Patrol Cart | F&amp;B Cart  | Cargo Cart | Buggy Accessories | Rent Golf Buggy | Rent Buggy Cart">
            <a:extLst>
              <a:ext uri="{FF2B5EF4-FFF2-40B4-BE49-F238E27FC236}">
                <a16:creationId xmlns:a16="http://schemas.microsoft.com/office/drawing/2014/main" id="{8D83A532-0971-4026-8F20-8645D764A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016" y="296370"/>
            <a:ext cx="3096626" cy="309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People are mowing down their friends with golf carts because of an  Instagram meme">
            <a:extLst>
              <a:ext uri="{FF2B5EF4-FFF2-40B4-BE49-F238E27FC236}">
                <a16:creationId xmlns:a16="http://schemas.microsoft.com/office/drawing/2014/main" id="{5ADEF3CF-E88E-47A1-B508-C9185BF87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957" y="620687"/>
            <a:ext cx="4458462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Moorhead (Minn.) CC “Having Fun” with New Electric Golf-Cart Cycles - Club  + Resort Business">
            <a:extLst>
              <a:ext uri="{FF2B5EF4-FFF2-40B4-BE49-F238E27FC236}">
                <a16:creationId xmlns:a16="http://schemas.microsoft.com/office/drawing/2014/main" id="{895E7C73-85F5-4BF8-9867-8365F058B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070" y="3645305"/>
            <a:ext cx="5198644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954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addies welcome end of lawsuit, but the victory belongs to Jay Monahan and  the PGA Tour | Golf News and Tour Information | Golf Digest">
            <a:extLst>
              <a:ext uri="{FF2B5EF4-FFF2-40B4-BE49-F238E27FC236}">
                <a16:creationId xmlns:a16="http://schemas.microsoft.com/office/drawing/2014/main" id="{DC9A90DE-4478-4BFE-BE5B-090FB37BA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6991"/>
            <a:ext cx="3477599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A Caddie's Most Important Measure of Distance? Now It's Six Feet - The New  York Times">
            <a:extLst>
              <a:ext uri="{FF2B5EF4-FFF2-40B4-BE49-F238E27FC236}">
                <a16:creationId xmlns:a16="http://schemas.microsoft.com/office/drawing/2014/main" id="{B527296E-45D0-490D-95A5-D59E49609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549" y="3140968"/>
            <a:ext cx="3456706" cy="345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ocial-distancing guidelines have golfers craving push carts">
            <a:extLst>
              <a:ext uri="{FF2B5EF4-FFF2-40B4-BE49-F238E27FC236}">
                <a16:creationId xmlns:a16="http://schemas.microsoft.com/office/drawing/2014/main" id="{5F493B0F-FBBF-4620-BC20-7CC326CA5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276872"/>
            <a:ext cx="3337846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716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982" y="4365104"/>
            <a:ext cx="4286250" cy="21431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Others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Towel</a:t>
            </a:r>
          </a:p>
          <a:p>
            <a:r>
              <a:rPr lang="en-US" dirty="0">
                <a:solidFill>
                  <a:schemeClr val="tx2"/>
                </a:solidFill>
              </a:rPr>
              <a:t>Club head covers</a:t>
            </a:r>
          </a:p>
          <a:p>
            <a:r>
              <a:rPr lang="en-US" dirty="0">
                <a:solidFill>
                  <a:schemeClr val="tx2"/>
                </a:solidFill>
              </a:rPr>
              <a:t>Ball mark repair tools</a:t>
            </a:r>
          </a:p>
          <a:p>
            <a:r>
              <a:rPr lang="en-US" dirty="0">
                <a:solidFill>
                  <a:schemeClr val="tx2"/>
                </a:solidFill>
              </a:rPr>
              <a:t>Rangefinders</a:t>
            </a:r>
          </a:p>
          <a:p>
            <a:r>
              <a:rPr lang="en-US" dirty="0">
                <a:solidFill>
                  <a:schemeClr val="tx2"/>
                </a:solidFill>
              </a:rPr>
              <a:t>Stroke counters</a:t>
            </a:r>
          </a:p>
          <a:p>
            <a:r>
              <a:rPr lang="en-US" dirty="0">
                <a:solidFill>
                  <a:schemeClr val="tx2"/>
                </a:solidFill>
              </a:rPr>
              <a:t>Positional guides</a:t>
            </a:r>
          </a:p>
          <a:p>
            <a:r>
              <a:rPr lang="en-US" dirty="0">
                <a:solidFill>
                  <a:schemeClr val="tx2"/>
                </a:solidFill>
              </a:rPr>
              <a:t>Ball washers</a:t>
            </a:r>
          </a:p>
          <a:p>
            <a:r>
              <a:rPr lang="en-US" dirty="0">
                <a:solidFill>
                  <a:schemeClr val="tx2"/>
                </a:solidFill>
              </a:rPr>
              <a:t>Golf training aids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807137"/>
            <a:ext cx="1565523" cy="2466685"/>
          </a:xfrm>
          <a:prstGeom prst="rect">
            <a:avLst/>
          </a:prstGeom>
        </p:spPr>
      </p:pic>
      <p:pic>
        <p:nvPicPr>
          <p:cNvPr id="1026" name="Picture 2" descr="Image result for club head golf 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518" y="274638"/>
            <a:ext cx="4983178" cy="153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13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E0868C-DD0D-4A12-9C4B-9C8EF63ABA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696" y="4077072"/>
            <a:ext cx="3347864" cy="2231909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236960A-75A0-48E4-AD7C-827320170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47035" y="404664"/>
            <a:ext cx="7121525" cy="5543550"/>
          </a:xfrm>
        </p:spPr>
        <p:txBody>
          <a:bodyPr>
            <a:normAutofit/>
          </a:bodyPr>
          <a:lstStyle/>
          <a:p>
            <a:pPr algn="just"/>
            <a:r>
              <a:rPr lang="en-MY" sz="2400" dirty="0"/>
              <a:t>Golf is a game that is played with one ball and a set of metal sticks (known as </a:t>
            </a:r>
            <a:r>
              <a:rPr lang="en-MY" sz="2400" i="1" dirty="0"/>
              <a:t>Clubs</a:t>
            </a:r>
            <a:r>
              <a:rPr lang="en-MY" sz="2400" dirty="0"/>
              <a:t>) that look somewhat like a weird version of hockey sticks. </a:t>
            </a:r>
          </a:p>
          <a:p>
            <a:pPr algn="just"/>
            <a:endParaRPr lang="en-MY" sz="2400" dirty="0"/>
          </a:p>
          <a:p>
            <a:pPr algn="just"/>
            <a:r>
              <a:rPr lang="en-MY" sz="2400" dirty="0"/>
              <a:t>Each player plays with his own ball and his own set of clubs (usually 14 in number). </a:t>
            </a:r>
          </a:p>
          <a:p>
            <a:pPr algn="just"/>
            <a:endParaRPr lang="en-MY" sz="2400" dirty="0"/>
          </a:p>
          <a:p>
            <a:r>
              <a:rPr lang="en-MY" sz="2400" dirty="0"/>
              <a:t>The entire game is played in a fairly large sized ground that has no particular shape and is spread over an area as                                     large as 100-200 acres.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58A1B-19B7-4D79-8103-FAF4F550B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Golf Cap</a:t>
            </a:r>
            <a:endParaRPr lang="en-MY" dirty="0"/>
          </a:p>
        </p:txBody>
      </p:sp>
      <p:pic>
        <p:nvPicPr>
          <p:cNvPr id="2050" name="Picture 2" descr="Decisions: What Kind Of Golf Hat Should You Wear? | This is the Loop | Golf  Digest">
            <a:extLst>
              <a:ext uri="{FF2B5EF4-FFF2-40B4-BE49-F238E27FC236}">
                <a16:creationId xmlns:a16="http://schemas.microsoft.com/office/drawing/2014/main" id="{F58AD7B3-A95D-4EE4-900B-E4233E6452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1" y="294882"/>
            <a:ext cx="3348732" cy="2846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uy Regilt Adjustable Sun Visor Hat with Wig Spiked Hairs Fashion Baseball Golf  Cap for Men &amp;amp; Women Online in Turkey. B07NLQS9KH">
            <a:extLst>
              <a:ext uri="{FF2B5EF4-FFF2-40B4-BE49-F238E27FC236}">
                <a16:creationId xmlns:a16="http://schemas.microsoft.com/office/drawing/2014/main" id="{FBF7D42C-48CD-4FB9-8766-A20517E51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214487"/>
            <a:ext cx="3130824" cy="2846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olf Hat Golf Cap Lady Summer Travel Folding Korean Women Outdoor Hat Anti  ultraviolet Cotton Flower Girl Baseball sports Hat|Golf Caps| - AliExpress">
            <a:extLst>
              <a:ext uri="{FF2B5EF4-FFF2-40B4-BE49-F238E27FC236}">
                <a16:creationId xmlns:a16="http://schemas.microsoft.com/office/drawing/2014/main" id="{EBB6002C-48A5-4FAD-B35F-339A83E80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3404948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128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mazon.com : FORB Professional Putting Mats | Golf Accessories | Putting  Practice Golf Mat | Indoor Putting Green | Putting Mats Indoor | Three  (Standard, XL &amp;amp; XXL) : Sports &amp;amp; Outdoors">
            <a:extLst>
              <a:ext uri="{FF2B5EF4-FFF2-40B4-BE49-F238E27FC236}">
                <a16:creationId xmlns:a16="http://schemas.microsoft.com/office/drawing/2014/main" id="{E64AFBF0-6C82-45D4-B17F-70772CC46C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267441" y="188436"/>
            <a:ext cx="3520583" cy="633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uper Size Golf Driving Net by Links Choice - YouTube">
            <a:extLst>
              <a:ext uri="{FF2B5EF4-FFF2-40B4-BE49-F238E27FC236}">
                <a16:creationId xmlns:a16="http://schemas.microsoft.com/office/drawing/2014/main" id="{8A910714-890E-4792-9175-45E94480A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8436"/>
            <a:ext cx="3229549" cy="633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49571C-A026-4436-98E9-967BDEFFABD0}"/>
              </a:ext>
            </a:extLst>
          </p:cNvPr>
          <p:cNvSpPr txBox="1"/>
          <p:nvPr/>
        </p:nvSpPr>
        <p:spPr>
          <a:xfrm>
            <a:off x="2074874" y="598993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Putting Mat</a:t>
            </a:r>
            <a:endParaRPr lang="en-MY" b="1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827F20-4DE1-4A30-8388-3C2074FD442F}"/>
              </a:ext>
            </a:extLst>
          </p:cNvPr>
          <p:cNvSpPr txBox="1"/>
          <p:nvPr/>
        </p:nvSpPr>
        <p:spPr>
          <a:xfrm>
            <a:off x="6263680" y="598993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Golf Driving Net</a:t>
            </a:r>
            <a:endParaRPr lang="en-MY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983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44DA8B7-5545-49D9-97E7-E7E6D72F2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0" y="2761"/>
            <a:ext cx="9128479" cy="682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67744" y="0"/>
            <a:ext cx="6552728" cy="110799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6600" b="1" dirty="0">
                <a:ln w="2857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ritannic Bold" pitchFamily="34" charset="0"/>
              </a:rPr>
              <a:t>Golf Equipment</a:t>
            </a:r>
          </a:p>
        </p:txBody>
      </p:sp>
    </p:spTree>
    <p:extLst>
      <p:ext uri="{BB962C8B-B14F-4D97-AF65-F5344CB8AC3E}">
        <p14:creationId xmlns:p14="http://schemas.microsoft.com/office/powerpoint/2010/main" val="247550574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n the 19th century, a new type of golf ball was introduced: the gutta-percha ball, or&#10;“guttie,” made from the rubbery sap...">
            <a:extLst>
              <a:ext uri="{FF2B5EF4-FFF2-40B4-BE49-F238E27FC236}">
                <a16:creationId xmlns:a16="http://schemas.microsoft.com/office/drawing/2014/main" id="{64E0A3A4-99C2-4AEA-89D0-D488541420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21000"/>
            <a:ext cx="7480184" cy="56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994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216" y="-32246"/>
            <a:ext cx="2890664" cy="940966"/>
          </a:xfrm>
        </p:spPr>
        <p:txBody>
          <a:bodyPr/>
          <a:lstStyle/>
          <a:p>
            <a:r>
              <a:rPr lang="en-US" dirty="0"/>
              <a:t>Golf Ball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5713367" cy="4748757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2"/>
                </a:solidFill>
              </a:rPr>
              <a:t>Mass not more than 45.93 grams</a:t>
            </a:r>
          </a:p>
          <a:p>
            <a:r>
              <a:rPr lang="en-US" dirty="0">
                <a:solidFill>
                  <a:schemeClr val="tx2"/>
                </a:solidFill>
              </a:rPr>
              <a:t>Cannot smaller than 42.67mm</a:t>
            </a:r>
          </a:p>
          <a:p>
            <a:r>
              <a:rPr lang="en-US" dirty="0">
                <a:solidFill>
                  <a:schemeClr val="tx2"/>
                </a:solidFill>
              </a:rPr>
              <a:t>must be spherical and must have a symmetrical arrangement of dimples on its surface</a:t>
            </a:r>
          </a:p>
          <a:p>
            <a:r>
              <a:rPr lang="en-US" dirty="0">
                <a:solidFill>
                  <a:schemeClr val="tx2"/>
                </a:solidFill>
              </a:rPr>
              <a:t>testing and approval by the R&amp;A (formerly part of the Royal and Ancient Golf Club of St Andrews) and the United States Golf Association</a:t>
            </a:r>
          </a:p>
          <a:p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Featherie</a:t>
            </a:r>
            <a:r>
              <a:rPr lang="en-US" dirty="0">
                <a:solidFill>
                  <a:schemeClr val="tx2"/>
                </a:solidFill>
              </a:rPr>
              <a:t> ball</a:t>
            </a:r>
          </a:p>
          <a:p>
            <a:r>
              <a:rPr lang="en-US" dirty="0">
                <a:solidFill>
                  <a:schemeClr val="tx2"/>
                </a:solidFill>
              </a:rPr>
              <a:t> Rev. Dr. Robert Adams Paterson invented the gutta-percha ball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009" y="0"/>
            <a:ext cx="1857375" cy="2476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6727" t="2135" r="4617" b="44019"/>
          <a:stretch/>
        </p:blipFill>
        <p:spPr>
          <a:xfrm>
            <a:off x="6494230" y="3068960"/>
            <a:ext cx="1823223" cy="17798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5301208"/>
            <a:ext cx="3350308" cy="139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0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4CB22-C819-4C47-93A9-D9C14F344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GOLF BALL</a:t>
            </a:r>
            <a:endParaRPr lang="en-MY" dirty="0"/>
          </a:p>
        </p:txBody>
      </p:sp>
      <p:pic>
        <p:nvPicPr>
          <p:cNvPr id="2054" name="Picture 6" descr="What's Inside A Golf Ball? - We explain everything here">
            <a:extLst>
              <a:ext uri="{FF2B5EF4-FFF2-40B4-BE49-F238E27FC236}">
                <a16:creationId xmlns:a16="http://schemas.microsoft.com/office/drawing/2014/main" id="{22908B64-8B9F-44C1-B1BB-CD841B1AC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956" y="1446802"/>
            <a:ext cx="3493358" cy="261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What's inside ILLEGAL Golf Balls? - YouTube">
            <a:extLst>
              <a:ext uri="{FF2B5EF4-FFF2-40B4-BE49-F238E27FC236}">
                <a16:creationId xmlns:a16="http://schemas.microsoft.com/office/drawing/2014/main" id="{A2ED39A9-D104-4E79-A7C0-4BD47B365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668" y="4063448"/>
            <a:ext cx="5184576" cy="258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65CF3F-E7FE-471F-B4DF-A7D4209D8D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4616" y="1318056"/>
            <a:ext cx="2531400" cy="25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94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rixon Soft Feel Golf Balls - ExpressGolf.co.uk">
            <a:extLst>
              <a:ext uri="{FF2B5EF4-FFF2-40B4-BE49-F238E27FC236}">
                <a16:creationId xmlns:a16="http://schemas.microsoft.com/office/drawing/2014/main" id="{13ACF622-98D8-4FAC-87E3-9FE1D5435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124" y="713834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2020 Bridgestone Tour B X Golf Ball Review - Drivivng Range Heroes">
            <a:extLst>
              <a:ext uri="{FF2B5EF4-FFF2-40B4-BE49-F238E27FC236}">
                <a16:creationId xmlns:a16="http://schemas.microsoft.com/office/drawing/2014/main" id="{2B3EF472-46D5-43EC-BC53-0A023ECA0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406" y="692696"/>
            <a:ext cx="3245902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ow to Choose the Right Golf Ball | Wilson Sporting Goods">
            <a:extLst>
              <a:ext uri="{FF2B5EF4-FFF2-40B4-BE49-F238E27FC236}">
                <a16:creationId xmlns:a16="http://schemas.microsoft.com/office/drawing/2014/main" id="{FD02AB90-D286-46AA-88B2-7D4918135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520" y="4371698"/>
            <a:ext cx="3245902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ustom Logo Golf Balls in 14 Different Colors | pargolf.com">
            <a:extLst>
              <a:ext uri="{FF2B5EF4-FFF2-40B4-BE49-F238E27FC236}">
                <a16:creationId xmlns:a16="http://schemas.microsoft.com/office/drawing/2014/main" id="{E1CE1C3F-8CB2-4DD6-8D5C-93ADC9D39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983" y="4011698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302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9BCA6-7165-484C-9F71-367F39ACF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SHOES</a:t>
            </a:r>
            <a:endParaRPr lang="en-MY" dirty="0"/>
          </a:p>
        </p:txBody>
      </p:sp>
      <p:pic>
        <p:nvPicPr>
          <p:cNvPr id="1028" name="Picture 4" descr="The best men&amp;#39;s golf shoes of 2021 | Golf Equipment: Clubs, Balls, Bags |  Golf Digest">
            <a:extLst>
              <a:ext uri="{FF2B5EF4-FFF2-40B4-BE49-F238E27FC236}">
                <a16:creationId xmlns:a16="http://schemas.microsoft.com/office/drawing/2014/main" id="{E53B7E95-C736-4028-93CD-48F3B9F21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323" y="1628800"/>
            <a:ext cx="6975290" cy="441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079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722" y="2340740"/>
            <a:ext cx="2001120" cy="17853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467600" cy="1143000"/>
          </a:xfrm>
        </p:spPr>
        <p:txBody>
          <a:bodyPr/>
          <a:lstStyle/>
          <a:p>
            <a:pPr algn="ctr"/>
            <a:r>
              <a:rPr lang="en-US" dirty="0"/>
              <a:t>Golf Club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826" y="992055"/>
            <a:ext cx="6408712" cy="3767488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tx2"/>
                </a:solidFill>
              </a:rPr>
              <a:t>Wood – long distance club</a:t>
            </a:r>
          </a:p>
          <a:p>
            <a:r>
              <a:rPr lang="en-US" dirty="0">
                <a:solidFill>
                  <a:schemeClr val="tx2"/>
                </a:solidFill>
              </a:rPr>
              <a:t>Iron - clubs with a solid, all-metal head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Wedge - allow for easier use in tricky lies</a:t>
            </a:r>
          </a:p>
          <a:p>
            <a:r>
              <a:rPr lang="en-US" dirty="0">
                <a:solidFill>
                  <a:schemeClr val="tx2"/>
                </a:solidFill>
              </a:rPr>
              <a:t>Hybrid -  the wood's long distance and higher launch</a:t>
            </a:r>
          </a:p>
          <a:p>
            <a:r>
              <a:rPr lang="en-US" dirty="0">
                <a:solidFill>
                  <a:schemeClr val="tx2"/>
                </a:solidFill>
              </a:rPr>
              <a:t>Putter - a special class of clubs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Chipper - more lofted face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912" y="129393"/>
            <a:ext cx="1752132" cy="23361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743" y="4222257"/>
            <a:ext cx="1482038" cy="2406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5608" y="4281502"/>
            <a:ext cx="2526387" cy="23876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12644" r="15465"/>
          <a:stretch/>
        </p:blipFill>
        <p:spPr>
          <a:xfrm>
            <a:off x="2195736" y="4687619"/>
            <a:ext cx="1899412" cy="198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42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plate">
  <a:themeElements>
    <a:clrScheme name="template 8">
      <a:dk1>
        <a:srgbClr val="4D4D4D"/>
      </a:dk1>
      <a:lt1>
        <a:srgbClr val="FFFFFF"/>
      </a:lt1>
      <a:dk2>
        <a:srgbClr val="000000"/>
      </a:dk2>
      <a:lt2>
        <a:srgbClr val="329AE9"/>
      </a:lt2>
      <a:accent1>
        <a:srgbClr val="68B7EA"/>
      </a:accent1>
      <a:accent2>
        <a:srgbClr val="2A7A22"/>
      </a:accent2>
      <a:accent3>
        <a:srgbClr val="FFFFFF"/>
      </a:accent3>
      <a:accent4>
        <a:srgbClr val="404040"/>
      </a:accent4>
      <a:accent5>
        <a:srgbClr val="B9D8F3"/>
      </a:accent5>
      <a:accent6>
        <a:srgbClr val="256E1E"/>
      </a:accent6>
      <a:hlink>
        <a:srgbClr val="19AE34"/>
      </a:hlink>
      <a:folHlink>
        <a:srgbClr val="EAEAEA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4D4D4D"/>
        </a:dk1>
        <a:lt1>
          <a:srgbClr val="FFFFFF"/>
        </a:lt1>
        <a:dk2>
          <a:srgbClr val="000000"/>
        </a:dk2>
        <a:lt2>
          <a:srgbClr val="0066CC"/>
        </a:lt2>
        <a:accent1>
          <a:srgbClr val="0099FF"/>
        </a:accent1>
        <a:accent2>
          <a:srgbClr val="0099CC"/>
        </a:accent2>
        <a:accent3>
          <a:srgbClr val="FFFFFF"/>
        </a:accent3>
        <a:accent4>
          <a:srgbClr val="404040"/>
        </a:accent4>
        <a:accent5>
          <a:srgbClr val="AACAFF"/>
        </a:accent5>
        <a:accent6>
          <a:srgbClr val="008AB9"/>
        </a:accent6>
        <a:hlink>
          <a:srgbClr val="66CC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000000"/>
        </a:dk2>
        <a:lt2>
          <a:srgbClr val="006699"/>
        </a:lt2>
        <a:accent1>
          <a:srgbClr val="0099FF"/>
        </a:accent1>
        <a:accent2>
          <a:srgbClr val="0099CC"/>
        </a:accent2>
        <a:accent3>
          <a:srgbClr val="FFFFFF"/>
        </a:accent3>
        <a:accent4>
          <a:srgbClr val="404040"/>
        </a:accent4>
        <a:accent5>
          <a:srgbClr val="AACAFF"/>
        </a:accent5>
        <a:accent6>
          <a:srgbClr val="008AB9"/>
        </a:accent6>
        <a:hlink>
          <a:srgbClr val="66CC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000000"/>
        </a:dk2>
        <a:lt2>
          <a:srgbClr val="00547E"/>
        </a:lt2>
        <a:accent1>
          <a:srgbClr val="448EBC"/>
        </a:accent1>
        <a:accent2>
          <a:srgbClr val="30879C"/>
        </a:accent2>
        <a:accent3>
          <a:srgbClr val="FFFFFF"/>
        </a:accent3>
        <a:accent4>
          <a:srgbClr val="404040"/>
        </a:accent4>
        <a:accent5>
          <a:srgbClr val="B0C6DA"/>
        </a:accent5>
        <a:accent6>
          <a:srgbClr val="2A7A8D"/>
        </a:accent6>
        <a:hlink>
          <a:srgbClr val="91C3D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000000"/>
        </a:dk2>
        <a:lt2>
          <a:srgbClr val="29B449"/>
        </a:lt2>
        <a:accent1>
          <a:srgbClr val="E8E713"/>
        </a:accent1>
        <a:accent2>
          <a:srgbClr val="28C1F2"/>
        </a:accent2>
        <a:accent3>
          <a:srgbClr val="FFFFFF"/>
        </a:accent3>
        <a:accent4>
          <a:srgbClr val="404040"/>
        </a:accent4>
        <a:accent5>
          <a:srgbClr val="F2F1AA"/>
        </a:accent5>
        <a:accent6>
          <a:srgbClr val="23AFDB"/>
        </a:accent6>
        <a:hlink>
          <a:srgbClr val="72D7F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000000"/>
        </a:dk2>
        <a:lt2>
          <a:srgbClr val="329AE9"/>
        </a:lt2>
        <a:accent1>
          <a:srgbClr val="68B7EA"/>
        </a:accent1>
        <a:accent2>
          <a:srgbClr val="2A7A22"/>
        </a:accent2>
        <a:accent3>
          <a:srgbClr val="FFFFFF"/>
        </a:accent3>
        <a:accent4>
          <a:srgbClr val="404040"/>
        </a:accent4>
        <a:accent5>
          <a:srgbClr val="B9D8F3"/>
        </a:accent5>
        <a:accent6>
          <a:srgbClr val="256E1E"/>
        </a:accent6>
        <a:hlink>
          <a:srgbClr val="4DBE3A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000000"/>
        </a:dk2>
        <a:lt2>
          <a:srgbClr val="329AE9"/>
        </a:lt2>
        <a:accent1>
          <a:srgbClr val="68B7EA"/>
        </a:accent1>
        <a:accent2>
          <a:srgbClr val="2A7A22"/>
        </a:accent2>
        <a:accent3>
          <a:srgbClr val="FFFFFF"/>
        </a:accent3>
        <a:accent4>
          <a:srgbClr val="404040"/>
        </a:accent4>
        <a:accent5>
          <a:srgbClr val="B9D8F3"/>
        </a:accent5>
        <a:accent6>
          <a:srgbClr val="256E1E"/>
        </a:accent6>
        <a:hlink>
          <a:srgbClr val="BBC533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7">
        <a:dk1>
          <a:srgbClr val="4D4D4D"/>
        </a:dk1>
        <a:lt1>
          <a:srgbClr val="FFFFFF"/>
        </a:lt1>
        <a:dk2>
          <a:srgbClr val="000000"/>
        </a:dk2>
        <a:lt2>
          <a:srgbClr val="329AE9"/>
        </a:lt2>
        <a:accent1>
          <a:srgbClr val="68B7EA"/>
        </a:accent1>
        <a:accent2>
          <a:srgbClr val="2A7A22"/>
        </a:accent2>
        <a:accent3>
          <a:srgbClr val="FFFFFF"/>
        </a:accent3>
        <a:accent4>
          <a:srgbClr val="404040"/>
        </a:accent4>
        <a:accent5>
          <a:srgbClr val="B9D8F3"/>
        </a:accent5>
        <a:accent6>
          <a:srgbClr val="256E1E"/>
        </a:accent6>
        <a:hlink>
          <a:srgbClr val="C6323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8">
        <a:dk1>
          <a:srgbClr val="4D4D4D"/>
        </a:dk1>
        <a:lt1>
          <a:srgbClr val="FFFFFF"/>
        </a:lt1>
        <a:dk2>
          <a:srgbClr val="000000"/>
        </a:dk2>
        <a:lt2>
          <a:srgbClr val="329AE9"/>
        </a:lt2>
        <a:accent1>
          <a:srgbClr val="68B7EA"/>
        </a:accent1>
        <a:accent2>
          <a:srgbClr val="2A7A22"/>
        </a:accent2>
        <a:accent3>
          <a:srgbClr val="FFFFFF"/>
        </a:accent3>
        <a:accent4>
          <a:srgbClr val="404040"/>
        </a:accent4>
        <a:accent5>
          <a:srgbClr val="B9D8F3"/>
        </a:accent5>
        <a:accent6>
          <a:srgbClr val="256E1E"/>
        </a:accent6>
        <a:hlink>
          <a:srgbClr val="19AE34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</TotalTime>
  <Words>402</Words>
  <Application>Microsoft Office PowerPoint</Application>
  <PresentationFormat>On-screen Show (4:3)</PresentationFormat>
  <Paragraphs>61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Britannic Bold</vt:lpstr>
      <vt:lpstr>template</vt:lpstr>
      <vt:lpstr>Introduction to Golf</vt:lpstr>
      <vt:lpstr>PowerPoint Presentation</vt:lpstr>
      <vt:lpstr>PowerPoint Presentation</vt:lpstr>
      <vt:lpstr>PowerPoint Presentation</vt:lpstr>
      <vt:lpstr>Golf Ball</vt:lpstr>
      <vt:lpstr>MODERN GOLF BALL</vt:lpstr>
      <vt:lpstr>PowerPoint Presentation</vt:lpstr>
      <vt:lpstr>SHOES</vt:lpstr>
      <vt:lpstr>Golf Club</vt:lpstr>
      <vt:lpstr>PowerPoint Presentation</vt:lpstr>
      <vt:lpstr>PowerPoint Presentation</vt:lpstr>
      <vt:lpstr>Ball Marker</vt:lpstr>
      <vt:lpstr>Tee</vt:lpstr>
      <vt:lpstr>PowerPoint Presentation</vt:lpstr>
      <vt:lpstr>Golf Bag</vt:lpstr>
      <vt:lpstr>Golf Cart</vt:lpstr>
      <vt:lpstr>PowerPoint Presentation</vt:lpstr>
      <vt:lpstr>PowerPoint Presentation</vt:lpstr>
      <vt:lpstr>Others</vt:lpstr>
      <vt:lpstr>Golf Cap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PoweredTemplates.com</dc:creator>
  <cp:lastModifiedBy>TOSHIBA</cp:lastModifiedBy>
  <cp:revision>62</cp:revision>
  <dcterms:created xsi:type="dcterms:W3CDTF">2006-07-21T10:39:10Z</dcterms:created>
  <dcterms:modified xsi:type="dcterms:W3CDTF">2021-07-09T13:15:25Z</dcterms:modified>
</cp:coreProperties>
</file>